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66" r:id="rId3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717" autoAdjust="0"/>
  </p:normalViewPr>
  <p:slideViewPr>
    <p:cSldViewPr>
      <p:cViewPr varScale="1">
        <p:scale>
          <a:sx n="86" d="100"/>
          <a:sy n="86" d="100"/>
        </p:scale>
        <p:origin x="-149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FAB42-42AE-42D3-8E54-45D27556B0EE}" type="datetimeFigureOut">
              <a:rPr lang="hr-HR" smtClean="0"/>
              <a:pPr/>
              <a:t>10.4.2017.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B2D9A-C551-48E7-8644-B920482D3067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FAB42-42AE-42D3-8E54-45D27556B0EE}" type="datetimeFigureOut">
              <a:rPr lang="hr-HR" smtClean="0"/>
              <a:pPr/>
              <a:t>10.4.2017.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B2D9A-C551-48E7-8644-B920482D3067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FAB42-42AE-42D3-8E54-45D27556B0EE}" type="datetimeFigureOut">
              <a:rPr lang="hr-HR" smtClean="0"/>
              <a:pPr/>
              <a:t>10.4.2017.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B2D9A-C551-48E7-8644-B920482D3067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FAB42-42AE-42D3-8E54-45D27556B0EE}" type="datetimeFigureOut">
              <a:rPr lang="hr-HR" smtClean="0"/>
              <a:pPr/>
              <a:t>10.4.2017.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B2D9A-C551-48E7-8644-B920482D3067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FAB42-42AE-42D3-8E54-45D27556B0EE}" type="datetimeFigureOut">
              <a:rPr lang="hr-HR" smtClean="0"/>
              <a:pPr/>
              <a:t>10.4.2017.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B2D9A-C551-48E7-8644-B920482D3067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FAB42-42AE-42D3-8E54-45D27556B0EE}" type="datetimeFigureOut">
              <a:rPr lang="hr-HR" smtClean="0"/>
              <a:pPr/>
              <a:t>10.4.2017.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B2D9A-C551-48E7-8644-B920482D3067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2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FAB42-42AE-42D3-8E54-45D27556B0EE}" type="datetimeFigureOut">
              <a:rPr lang="hr-HR" smtClean="0"/>
              <a:pPr/>
              <a:t>10.4.2017.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B2D9A-C551-48E7-8644-B920482D3067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FAB42-42AE-42D3-8E54-45D27556B0EE}" type="datetimeFigureOut">
              <a:rPr lang="hr-HR" smtClean="0"/>
              <a:pPr/>
              <a:t>10.4.2017.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B2D9A-C551-48E7-8644-B920482D3067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FAB42-42AE-42D3-8E54-45D27556B0EE}" type="datetimeFigureOut">
              <a:rPr lang="hr-HR" smtClean="0"/>
              <a:pPr/>
              <a:t>10.4.2017.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B2D9A-C551-48E7-8644-B920482D3067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FAB42-42AE-42D3-8E54-45D27556B0EE}" type="datetimeFigureOut">
              <a:rPr lang="hr-HR" smtClean="0"/>
              <a:pPr/>
              <a:t>10.4.2017.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B2D9A-C551-48E7-8644-B920482D3067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FAB42-42AE-42D3-8E54-45D27556B0EE}" type="datetimeFigureOut">
              <a:rPr lang="hr-HR" smtClean="0"/>
              <a:pPr/>
              <a:t>10.4.2017.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B2D9A-C551-48E7-8644-B920482D3067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6FAB42-42AE-42D3-8E54-45D27556B0EE}" type="datetimeFigureOut">
              <a:rPr lang="hr-HR" smtClean="0"/>
              <a:pPr/>
              <a:t>10.4.2017.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0B2D9A-C551-48E7-8644-B920482D3067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hzhm.hr/mreza-avd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ed na terenu.jpg"/>
          <p:cNvPicPr>
            <a:picLocks noChangeAspect="1"/>
          </p:cNvPicPr>
          <p:nvPr/>
        </p:nvPicPr>
        <p:blipFill>
          <a:blip r:embed="rId2" cstate="print">
            <a:lum bright="10000" contrast="-20000"/>
          </a:blip>
          <a:srcRect l="10733"/>
          <a:stretch>
            <a:fillRect/>
          </a:stretch>
        </p:blipFill>
        <p:spPr>
          <a:xfrm>
            <a:off x="4933494" y="2188353"/>
            <a:ext cx="3837866" cy="221831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Picture 8" descr="hitna pomoć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1410" y="5651065"/>
            <a:ext cx="980728" cy="8551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Slika 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52652" y="5804977"/>
            <a:ext cx="789588" cy="857363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67544" y="1484784"/>
            <a:ext cx="28803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smtClean="0">
                <a:solidFill>
                  <a:srgbClr val="FFFF00"/>
                </a:solidFill>
                <a:latin typeface="Tw Cen MT Condensed Extra Bold" panose="020B0803020202020204" pitchFamily="34" charset="-18"/>
              </a:rPr>
              <a:t> </a:t>
            </a:r>
          </a:p>
          <a:p>
            <a:endParaRPr lang="hr-HR" dirty="0" smtClean="0">
              <a:solidFill>
                <a:srgbClr val="FFFF00"/>
              </a:solidFill>
              <a:latin typeface="Arial Black" pitchFamily="34" charset="0"/>
            </a:endParaRPr>
          </a:p>
          <a:p>
            <a:endParaRPr lang="hr-HR" dirty="0">
              <a:solidFill>
                <a:srgbClr val="FFFF00"/>
              </a:solidFill>
              <a:latin typeface="Arial Black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148064" y="1412776"/>
            <a:ext cx="352839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endParaRPr lang="hr-HR" sz="2400" dirty="0" smtClean="0">
              <a:solidFill>
                <a:srgbClr val="FFFF00"/>
              </a:solidFill>
              <a:latin typeface="Tw Cen MT Condensed Extra Bold" panose="020B0803020202020204" pitchFamily="34" charset="-18"/>
            </a:endParaRPr>
          </a:p>
          <a:p>
            <a:pPr algn="r"/>
            <a:endParaRPr lang="hr-HR" dirty="0">
              <a:solidFill>
                <a:srgbClr val="FFFF00"/>
              </a:solidFill>
              <a:latin typeface="Arial Black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3248" y="1651036"/>
            <a:ext cx="475027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Od iznenadnog srčanoga zastoja u Hrvatskoj godišnje umre od 8 000 do 9 000 osoba, odnosno 25 osoba dnevno ili u prosjeku svakoga sata jedna osoba.</a:t>
            </a:r>
          </a:p>
        </p:txBody>
      </p:sp>
      <p:sp>
        <p:nvSpPr>
          <p:cNvPr id="19" name="Rectangle 18"/>
          <p:cNvSpPr/>
          <p:nvPr/>
        </p:nvSpPr>
        <p:spPr>
          <a:xfrm>
            <a:off x="70992" y="2704979"/>
            <a:ext cx="4862502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Gotovo 40% slučajeva iznenadne srčane smrti događa se kada je osoba sama</a:t>
            </a:r>
            <a:r>
              <a:rPr lang="hr-HR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. U slučajevima zastoja srca do kojih dolazi izvan zdravstvenih ustanova preživi manje od 10% </a:t>
            </a:r>
            <a:r>
              <a:rPr lang="hr-HR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osoba. </a:t>
            </a:r>
          </a:p>
          <a:p>
            <a:endParaRPr lang="hr-HR" b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099174" y="5641304"/>
            <a:ext cx="24482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200" dirty="0" smtClean="0"/>
              <a:t>Zavod za hitnu medicinu </a:t>
            </a:r>
          </a:p>
          <a:p>
            <a:r>
              <a:rPr lang="hr-HR" sz="1200" dirty="0" smtClean="0"/>
              <a:t>Primorsko-goranske županije</a:t>
            </a:r>
            <a:endParaRPr lang="hr-HR" sz="1200" dirty="0"/>
          </a:p>
        </p:txBody>
      </p:sp>
      <p:sp>
        <p:nvSpPr>
          <p:cNvPr id="25" name="TextBox 24"/>
          <p:cNvSpPr txBox="1"/>
          <p:nvPr/>
        </p:nvSpPr>
        <p:spPr>
          <a:xfrm>
            <a:off x="1587704" y="6233658"/>
            <a:ext cx="1584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200" dirty="0" smtClean="0"/>
              <a:t>OŠ Nikola Tesla, Rijeka</a:t>
            </a:r>
          </a:p>
          <a:p>
            <a:r>
              <a:rPr lang="hr-HR" sz="1200" dirty="0" smtClean="0"/>
              <a:t>Projekt  JA građanin</a:t>
            </a:r>
            <a:endParaRPr lang="hr-HR" sz="1200" dirty="0"/>
          </a:p>
        </p:txBody>
      </p:sp>
      <p:sp>
        <p:nvSpPr>
          <p:cNvPr id="27" name="TextBox 26"/>
          <p:cNvSpPr txBox="1"/>
          <p:nvPr/>
        </p:nvSpPr>
        <p:spPr>
          <a:xfrm>
            <a:off x="107504" y="476672"/>
            <a:ext cx="88569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dirty="0" smtClean="0">
                <a:solidFill>
                  <a:srgbClr val="FFFF00"/>
                </a:solidFill>
              </a:rPr>
              <a:t>JEDNOSTAVNOM  UPORABOM  AVD-a  I  VI  MOŽETE     </a:t>
            </a:r>
          </a:p>
          <a:p>
            <a:r>
              <a:rPr lang="hr-HR" sz="3200" dirty="0" smtClean="0">
                <a:solidFill>
                  <a:srgbClr val="FFFF00"/>
                </a:solidFill>
              </a:rPr>
              <a:t>                              SPASITI  ŽIVOT  </a:t>
            </a:r>
            <a:endParaRPr lang="hr-HR" sz="3200" dirty="0">
              <a:solidFill>
                <a:srgbClr val="FFFF00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4199360" y="5599691"/>
            <a:ext cx="4572000" cy="110799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r-HR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Pomoću automatskog vanjskog defibrilatora (AVD) i potpuni medicinski laici mogu uspješno  intervenirati  i  spasiti ljudski život.</a:t>
            </a:r>
          </a:p>
          <a:p>
            <a:pPr algn="just"/>
            <a:r>
              <a:rPr lang="hr-HR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hr-HR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(više o AVD-u pogledajte na poleđini ovoga letka)</a:t>
            </a:r>
          </a:p>
        </p:txBody>
      </p:sp>
      <p:sp>
        <p:nvSpPr>
          <p:cNvPr id="29" name="Rectangle 28"/>
          <p:cNvSpPr/>
          <p:nvPr/>
        </p:nvSpPr>
        <p:spPr>
          <a:xfrm>
            <a:off x="353772" y="4827025"/>
            <a:ext cx="8424936" cy="646331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hr-HR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Preživljavanje ovisi isključivo o tome je li netko prisutan u trenutku iznenadnog srčanog zastoja i je li netko od prisutnih sposoban provesti postupak brzog oživljavanja.</a:t>
            </a:r>
          </a:p>
        </p:txBody>
      </p:sp>
      <p:sp>
        <p:nvSpPr>
          <p:cNvPr id="3" name="TekstniOkvir 2"/>
          <p:cNvSpPr txBox="1"/>
          <p:nvPr/>
        </p:nvSpPr>
        <p:spPr>
          <a:xfrm>
            <a:off x="70992" y="3771669"/>
            <a:ext cx="50050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Uslijed narušene funkcije srca dolazi do manjka krvi </a:t>
            </a:r>
            <a:r>
              <a:rPr lang="hr-HR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u mozgu </a:t>
            </a:r>
            <a:r>
              <a:rPr lang="hr-HR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 gubljenja svijesti. Ukoliko se unutar </a:t>
            </a:r>
            <a:r>
              <a:rPr lang="hr-HR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nekoliko minuta </a:t>
            </a:r>
            <a:r>
              <a:rPr lang="hr-HR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ne započnu provoditi postupci oživljavanja, </a:t>
            </a:r>
            <a:r>
              <a:rPr lang="hr-HR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nastupa </a:t>
            </a:r>
            <a:r>
              <a:rPr lang="hr-HR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smrt.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/>
          <p:nvPr/>
        </p:nvPicPr>
        <p:blipFill rotWithShape="1">
          <a:blip r:embed="rId2" cstate="print"/>
          <a:srcRect l="34966" t="11003" r="29007" b="9348"/>
          <a:stretch/>
        </p:blipFill>
        <p:spPr bwMode="auto">
          <a:xfrm>
            <a:off x="251520" y="2420888"/>
            <a:ext cx="3240360" cy="351409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3" name="Slika 2"/>
          <p:cNvPicPr/>
          <p:nvPr/>
        </p:nvPicPr>
        <p:blipFill rotWithShape="1">
          <a:blip r:embed="rId3" cstate="print"/>
          <a:srcRect l="39087" t="26905" r="14780" b="34257"/>
          <a:stretch/>
        </p:blipFill>
        <p:spPr bwMode="auto">
          <a:xfrm>
            <a:off x="3779912" y="2420888"/>
            <a:ext cx="4815840" cy="237626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4" name="TekstniOkvir 3"/>
          <p:cNvSpPr txBox="1"/>
          <p:nvPr/>
        </p:nvSpPr>
        <p:spPr>
          <a:xfrm>
            <a:off x="395536" y="1844824"/>
            <a:ext cx="30243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Karta defibriliatora Primorsko-goranske županije</a:t>
            </a:r>
            <a:endParaRPr lang="hr-HR" sz="1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" name="TekstniOkvir 4"/>
          <p:cNvSpPr txBox="1"/>
          <p:nvPr/>
        </p:nvSpPr>
        <p:spPr>
          <a:xfrm>
            <a:off x="3851920" y="1988840"/>
            <a:ext cx="43117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Karta defibrilatora u gradu Rijeci</a:t>
            </a:r>
            <a:endParaRPr lang="hr-HR" sz="1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6" name="Pravokutnik 5"/>
          <p:cNvSpPr/>
          <p:nvPr/>
        </p:nvSpPr>
        <p:spPr>
          <a:xfrm>
            <a:off x="251520" y="6093296"/>
            <a:ext cx="332101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dirty="0">
                <a:hlinkClick r:id="rId4"/>
              </a:rPr>
              <a:t>http://www.hzhm.hr/mreza-avd</a:t>
            </a:r>
            <a:r>
              <a:rPr lang="hr-HR" dirty="0" smtClean="0">
                <a:hlinkClick r:id="rId4"/>
              </a:rPr>
              <a:t>/</a:t>
            </a:r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/>
          </a:p>
        </p:txBody>
      </p:sp>
      <p:sp>
        <p:nvSpPr>
          <p:cNvPr id="10" name="TextBox 9"/>
          <p:cNvSpPr txBox="1"/>
          <p:nvPr/>
        </p:nvSpPr>
        <p:spPr>
          <a:xfrm>
            <a:off x="3779912" y="4869160"/>
            <a:ext cx="504056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hr-HR" sz="1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Lokacije AVD-a u Gradu Rijeci: </a:t>
            </a:r>
            <a:r>
              <a:rPr lang="hr-HR" sz="1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Trg kralja Tomislava 1 (HŽ Rijeka), Riva 18 (Ljekarna “Centar”), Korzo 16 (Grad Rijeka), Trg žrtava fašizma 3 (Policijska uprava primorsko-goranska),Trg Viktora Bubnja 1 (Dvorana mladosti), Franje Matkovića 7a, Podkoludricu 2 (Bazeni Kantrida), Liburnijska 3 (Brodogradilište 3. maj), Franje Čandeka 36b (ambulanta Doma zdravlja PGŽ)...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95536" y="620688"/>
            <a:ext cx="80648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b="1" dirty="0" smtClean="0"/>
              <a:t>Automatski vanjski defibrilator </a:t>
            </a:r>
            <a:r>
              <a:rPr lang="hr-HR" sz="1400" dirty="0" smtClean="0"/>
              <a:t>(AVD) je maleni prijenosni uređaj koji isporukom električnog šoka osobama sa srčanim zastojem spašava život. Vrlo je jednostavan za uporabu jer nakon uključivanja i lijepljenja elektroda na bolesnika  automatski očitava srčani ritam i daje precizne glasovne upute na hrvatskom jeziku po kojima treba postupati. </a:t>
            </a:r>
            <a:r>
              <a:rPr lang="hr-HR" sz="1400" b="1" dirty="0" smtClean="0"/>
              <a:t>AVD uspješno mogu upotrijebiti potpuni medicinski laici.</a:t>
            </a:r>
            <a:endParaRPr lang="hr-HR" sz="1400" b="1" dirty="0"/>
          </a:p>
        </p:txBody>
      </p:sp>
    </p:spTree>
    <p:extLst>
      <p:ext uri="{BB962C8B-B14F-4D97-AF65-F5344CB8AC3E}">
        <p14:creationId xmlns:p14="http://schemas.microsoft.com/office/powerpoint/2010/main" xmlns="" val="3391371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2325</TotalTime>
  <Words>310</Words>
  <Application>Microsoft Office PowerPoint</Application>
  <PresentationFormat>On-screen Show (4:3)</PresentationFormat>
  <Paragraphs>19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Slide 1</vt:lpstr>
      <vt:lpstr>Slide 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</dc:title>
  <dc:creator>Učenik</dc:creator>
  <cp:lastModifiedBy>Davor Vukobrat</cp:lastModifiedBy>
  <cp:revision>88</cp:revision>
  <dcterms:created xsi:type="dcterms:W3CDTF">2017-02-24T11:28:36Z</dcterms:created>
  <dcterms:modified xsi:type="dcterms:W3CDTF">2017-04-10T07:46:09Z</dcterms:modified>
</cp:coreProperties>
</file>